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64" r:id="rId6"/>
    <p:sldId id="278" r:id="rId7"/>
    <p:sldId id="270" r:id="rId8"/>
    <p:sldId id="265" r:id="rId9"/>
    <p:sldId id="266" r:id="rId10"/>
    <p:sldId id="267" r:id="rId11"/>
    <p:sldId id="268" r:id="rId12"/>
    <p:sldId id="269" r:id="rId13"/>
    <p:sldId id="272" r:id="rId14"/>
    <p:sldId id="281" r:id="rId15"/>
    <p:sldId id="273" r:id="rId16"/>
    <p:sldId id="275" r:id="rId17"/>
    <p:sldId id="274" r:id="rId18"/>
    <p:sldId id="282" r:id="rId19"/>
    <p:sldId id="277" r:id="rId20"/>
    <p:sldId id="279" r:id="rId21"/>
    <p:sldId id="26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F6228"/>
    <a:srgbClr val="E9EDF4"/>
    <a:srgbClr val="007033"/>
    <a:srgbClr val="336600"/>
    <a:srgbClr val="003635"/>
    <a:srgbClr val="CC3399"/>
    <a:srgbClr val="FCA82C"/>
    <a:srgbClr val="9EFF29"/>
    <a:srgbClr val="A46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8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1161" y="2721078"/>
            <a:ext cx="7285702" cy="167394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912" y="4225422"/>
            <a:ext cx="7272717" cy="68579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20" y="696282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467465"/>
            <a:ext cx="8246070" cy="345112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414"/>
            <a:ext cx="6570407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147939"/>
            <a:ext cx="6570407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6" y="927946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253" y="175139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253" y="222379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374" y="175139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374" y="222379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304" y="2507226"/>
            <a:ext cx="7403689" cy="1666567"/>
          </a:xfrm>
        </p:spPr>
        <p:txBody>
          <a:bodyPr>
            <a:normAutofit/>
          </a:bodyPr>
          <a:lstStyle/>
          <a:p>
            <a:r>
              <a:rPr lang="en-US" b="1" dirty="0"/>
              <a:t>DSIF5 Capstone Project</a:t>
            </a:r>
            <a:br>
              <a:rPr lang="en-US" dirty="0"/>
            </a:br>
            <a:r>
              <a:rPr lang="en-US" dirty="0"/>
              <a:t>Horse Race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5201" y="4298129"/>
            <a:ext cx="1809583" cy="7635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Ethan Lee</a:t>
            </a:r>
          </a:p>
          <a:p>
            <a:r>
              <a:rPr lang="en-US" dirty="0"/>
              <a:t>22 Oct 2022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- Overview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Outcomes: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horses that will finish in First place, and also in the Top 3 places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which horse finishes the race in the fastest time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F3A422-5C21-6C15-019F-6F6DB744F395}"/>
              </a:ext>
            </a:extLst>
          </p:cNvPr>
          <p:cNvSpPr/>
          <p:nvPr/>
        </p:nvSpPr>
        <p:spPr>
          <a:xfrm>
            <a:off x="652897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Train-test-split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97998F-F13F-5198-D3E9-4C9B82BA2CE1}"/>
              </a:ext>
            </a:extLst>
          </p:cNvPr>
          <p:cNvSpPr/>
          <p:nvPr/>
        </p:nvSpPr>
        <p:spPr>
          <a:xfrm>
            <a:off x="4647763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DAA856-F915-BF01-0B57-8056B018CE97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1388920" y="2259818"/>
            <a:ext cx="0" cy="1009058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1B6007-C325-7EB2-44FE-F33F159D70D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124943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AD6A57-EC5C-A50D-0D3B-0F93C1A90C9E}"/>
              </a:ext>
            </a:extLst>
          </p:cNvPr>
          <p:cNvSpPr/>
          <p:nvPr/>
        </p:nvSpPr>
        <p:spPr>
          <a:xfrm>
            <a:off x="2650330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2D4D0D1-3DC5-3B63-EB73-CFA672CF76E5}"/>
              </a:ext>
            </a:extLst>
          </p:cNvPr>
          <p:cNvSpPr/>
          <p:nvPr/>
        </p:nvSpPr>
        <p:spPr>
          <a:xfrm>
            <a:off x="652897" y="326887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2D7925-872A-D355-A60A-107FEC864B6F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4122376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16E6933-08C9-A6A3-1AE0-35E0BD8FEFDE}"/>
              </a:ext>
            </a:extLst>
          </p:cNvPr>
          <p:cNvSpPr/>
          <p:nvPr/>
        </p:nvSpPr>
        <p:spPr>
          <a:xfrm>
            <a:off x="6645196" y="178378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Fit the 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89E1B2-598A-91A9-C7BC-94E3F53B9632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>
            <a:off x="1388920" y="3744911"/>
            <a:ext cx="0" cy="3457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9380ABE-2B20-A8C0-60B1-47C4CA70C53E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rot="5400000">
            <a:off x="3880541" y="-231803"/>
            <a:ext cx="1009059" cy="599229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4ECFDB-035B-C902-1F77-A1E67FC939B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6119809" y="2021800"/>
            <a:ext cx="52538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86761B7-CB05-7EDF-A82D-60CD386121F6}"/>
              </a:ext>
            </a:extLst>
          </p:cNvPr>
          <p:cNvSpPr/>
          <p:nvPr/>
        </p:nvSpPr>
        <p:spPr>
          <a:xfrm>
            <a:off x="652897" y="409068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Get Predictions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DAFBF22D-BB55-F920-13F6-8FE38D2DD346}"/>
              </a:ext>
            </a:extLst>
          </p:cNvPr>
          <p:cNvSpPr/>
          <p:nvPr/>
        </p:nvSpPr>
        <p:spPr>
          <a:xfrm>
            <a:off x="2192807" y="3506893"/>
            <a:ext cx="389657" cy="925342"/>
          </a:xfrm>
          <a:prstGeom prst="rightBrace">
            <a:avLst>
              <a:gd name="adj1" fmla="val 5277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B8E250E-3B19-1245-45AC-D36DD32E31AB}"/>
              </a:ext>
            </a:extLst>
          </p:cNvPr>
          <p:cNvSpPr/>
          <p:nvPr/>
        </p:nvSpPr>
        <p:spPr>
          <a:xfrm>
            <a:off x="2638694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Evaluate metrics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3264170-D349-5888-D4C4-F22A50563DE5}"/>
              </a:ext>
            </a:extLst>
          </p:cNvPr>
          <p:cNvCxnSpPr>
            <a:cxnSpLocks/>
            <a:stCxn id="94" idx="3"/>
            <a:endCxn id="107" idx="1"/>
          </p:cNvCxnSpPr>
          <p:nvPr/>
        </p:nvCxnSpPr>
        <p:spPr>
          <a:xfrm flipV="1">
            <a:off x="4110740" y="3982803"/>
            <a:ext cx="342658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092826CA-6450-B0CA-D66C-BFBC72D6A444}"/>
              </a:ext>
            </a:extLst>
          </p:cNvPr>
          <p:cNvSpPr/>
          <p:nvPr/>
        </p:nvSpPr>
        <p:spPr>
          <a:xfrm>
            <a:off x="4453398" y="2918787"/>
            <a:ext cx="2497795" cy="2128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400" b="1" dirty="0"/>
              <a:t>Classification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F1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PR-AUC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True Positive Rate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r>
              <a:rPr lang="en-SG" sz="1400" b="1" dirty="0"/>
              <a:t>Regression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RMSE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Generalization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Accuracy of predictions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C3F9205-E5F8-F974-8CC9-32B34CB1840D}"/>
              </a:ext>
            </a:extLst>
          </p:cNvPr>
          <p:cNvSpPr/>
          <p:nvPr/>
        </p:nvSpPr>
        <p:spPr>
          <a:xfrm>
            <a:off x="7381219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/>
              <a:t>Backtesting</a:t>
            </a:r>
            <a:endParaRPr lang="en-SG" sz="14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32931F0-38F4-1521-5EDB-31708585AC96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>
            <a:off x="6951193" y="3982803"/>
            <a:ext cx="430026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8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Getting X and 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34581" y="2809672"/>
            <a:ext cx="2848945" cy="223555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7 Features used as variables for X:</a:t>
            </a:r>
          </a:p>
          <a:p>
            <a:r>
              <a:rPr lang="en-US" sz="1400" dirty="0"/>
              <a:t>Handicap Weight</a:t>
            </a:r>
          </a:p>
          <a:p>
            <a:r>
              <a:rPr lang="en-US" sz="1400" dirty="0"/>
              <a:t>Horse Weight</a:t>
            </a:r>
          </a:p>
          <a:p>
            <a:r>
              <a:rPr lang="en-US" sz="1400" dirty="0"/>
              <a:t>Draw Number</a:t>
            </a:r>
          </a:p>
          <a:p>
            <a:r>
              <a:rPr lang="en-US" sz="1400" dirty="0"/>
              <a:t>Jockey Average Rank</a:t>
            </a:r>
          </a:p>
          <a:p>
            <a:r>
              <a:rPr lang="en-US" sz="1400" dirty="0"/>
              <a:t>Trainer Average Rank</a:t>
            </a:r>
          </a:p>
          <a:p>
            <a:r>
              <a:rPr lang="en-US" sz="1400" dirty="0"/>
              <a:t>Horse Average Rank</a:t>
            </a:r>
          </a:p>
          <a:p>
            <a:r>
              <a:rPr lang="en-US" sz="1400" dirty="0"/>
              <a:t>Race Distance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B69435-E372-3D8E-55D4-DBA0C6A71F50}"/>
              </a:ext>
            </a:extLst>
          </p:cNvPr>
          <p:cNvSpPr/>
          <p:nvPr/>
        </p:nvSpPr>
        <p:spPr>
          <a:xfrm>
            <a:off x="3969326" y="31848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993B91-8302-50C4-1CFF-D86C8A51E532}"/>
              </a:ext>
            </a:extLst>
          </p:cNvPr>
          <p:cNvSpPr/>
          <p:nvPr/>
        </p:nvSpPr>
        <p:spPr>
          <a:xfrm>
            <a:off x="3969326" y="399647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Regression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5369293-04C5-74AC-AD9C-40556C2E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37193"/>
              </p:ext>
            </p:extLst>
          </p:nvPr>
        </p:nvGraphicFramePr>
        <p:xfrm>
          <a:off x="621619" y="874789"/>
          <a:ext cx="8058260" cy="16627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582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176198885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4133645659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val="3205375935"/>
                    </a:ext>
                  </a:extLst>
                </a:gridCol>
              </a:tblGrid>
              <a:tr h="32948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Handicap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Draw Number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Jockey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Trainer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 Distance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HorseWin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HorseInTop3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HorseTime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69.5558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71.1058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70.9723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60.3245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F0795E6E-334D-627E-D409-D1F6EEEF71BA}"/>
              </a:ext>
            </a:extLst>
          </p:cNvPr>
          <p:cNvSpPr/>
          <p:nvPr/>
        </p:nvSpPr>
        <p:spPr>
          <a:xfrm rot="5400000">
            <a:off x="3343544" y="-150177"/>
            <a:ext cx="203714" cy="5647565"/>
          </a:xfrm>
          <a:prstGeom prst="rightBrace">
            <a:avLst>
              <a:gd name="adj1" fmla="val 195360"/>
              <a:gd name="adj2" fmla="val 7330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65C95FB-8E11-FFA7-AE1E-F3183207D2D7}"/>
              </a:ext>
            </a:extLst>
          </p:cNvPr>
          <p:cNvSpPr/>
          <p:nvPr/>
        </p:nvSpPr>
        <p:spPr>
          <a:xfrm rot="5400000">
            <a:off x="7372675" y="1454852"/>
            <a:ext cx="203714" cy="2410697"/>
          </a:xfrm>
          <a:prstGeom prst="rightBrace">
            <a:avLst>
              <a:gd name="adj1" fmla="val 195360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D9B6CC-7A7C-2B9F-6893-ACAD205A9089}"/>
              </a:ext>
            </a:extLst>
          </p:cNvPr>
          <p:cNvSpPr txBox="1">
            <a:spLocks/>
          </p:cNvSpPr>
          <p:nvPr/>
        </p:nvSpPr>
        <p:spPr>
          <a:xfrm>
            <a:off x="6050059" y="2809672"/>
            <a:ext cx="2848945" cy="183762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y targets to predict: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win first place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be in the Top 3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How long does the horse takes to complete the race?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3A28E4E-8DA3-CF53-E3DA-CD4FB34B6B9D}"/>
              </a:ext>
            </a:extLst>
          </p:cNvPr>
          <p:cNvSpPr/>
          <p:nvPr/>
        </p:nvSpPr>
        <p:spPr>
          <a:xfrm>
            <a:off x="3283526" y="3320988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AE5EC4C-3023-F32F-7D52-75573C222AB8}"/>
              </a:ext>
            </a:extLst>
          </p:cNvPr>
          <p:cNvSpPr/>
          <p:nvPr/>
        </p:nvSpPr>
        <p:spPr>
          <a:xfrm>
            <a:off x="3283526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576542-50F4-451F-23A2-5B6389D15F49}"/>
              </a:ext>
            </a:extLst>
          </p:cNvPr>
          <p:cNvSpPr/>
          <p:nvPr/>
        </p:nvSpPr>
        <p:spPr>
          <a:xfrm rot="21123692">
            <a:off x="5444831" y="3206611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1E1DBF3-4212-3B57-B1DD-C1BD0E55BD41}"/>
              </a:ext>
            </a:extLst>
          </p:cNvPr>
          <p:cNvSpPr/>
          <p:nvPr/>
        </p:nvSpPr>
        <p:spPr>
          <a:xfrm rot="768686">
            <a:off x="5441453" y="3510512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CD91FC6-88EE-671F-734B-DDFD8A78DCEB}"/>
              </a:ext>
            </a:extLst>
          </p:cNvPr>
          <p:cNvSpPr/>
          <p:nvPr/>
        </p:nvSpPr>
        <p:spPr>
          <a:xfrm>
            <a:off x="5458188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451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Train Test Split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403005" y="1051893"/>
            <a:ext cx="4401559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As dataset is in chronological order, we will do a 80-20 split between Train and Test, cutting off at the particular race in the 80</a:t>
            </a:r>
            <a:r>
              <a:rPr lang="en-US" sz="1400" baseline="30000" dirty="0"/>
              <a:t>th</a:t>
            </a:r>
            <a:r>
              <a:rPr lang="en-US" sz="1400" dirty="0"/>
              <a:t> percentile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0F3BA56-1878-9E5B-F7F7-C13CC811C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286679"/>
              </p:ext>
            </p:extLst>
          </p:nvPr>
        </p:nvGraphicFramePr>
        <p:xfrm>
          <a:off x="644098" y="920354"/>
          <a:ext cx="277200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3023462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79485973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1683419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6531043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35325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3467242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2833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5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3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94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68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02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1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095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E64562-1741-07C8-2CFA-C81BA5FD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42978"/>
              </p:ext>
            </p:extLst>
          </p:nvPr>
        </p:nvGraphicFramePr>
        <p:xfrm>
          <a:off x="3482748" y="920354"/>
          <a:ext cx="395721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2494129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3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7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38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1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9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7509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AF33BB-F9C0-E656-E9A6-117D5B38B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61492"/>
              </p:ext>
            </p:extLst>
          </p:nvPr>
        </p:nvGraphicFramePr>
        <p:xfrm>
          <a:off x="644098" y="3966070"/>
          <a:ext cx="2770047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350861374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630645632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220763322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975228983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187018067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127363369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val="3000713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0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634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52FD98-FB02-8BE2-74C6-639EBCF97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531525"/>
              </p:ext>
            </p:extLst>
          </p:nvPr>
        </p:nvGraphicFramePr>
        <p:xfrm>
          <a:off x="3482748" y="3966070"/>
          <a:ext cx="395721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val="118527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7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4883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CD6D9DC4-908D-9A3C-88DE-79C0D2697EA5}"/>
              </a:ext>
            </a:extLst>
          </p:cNvPr>
          <p:cNvSpPr/>
          <p:nvPr/>
        </p:nvSpPr>
        <p:spPr>
          <a:xfrm>
            <a:off x="3987904" y="920354"/>
            <a:ext cx="305666" cy="2966720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AC86CA-8A7C-2EBB-DB6E-2BDF0831B13F}"/>
              </a:ext>
            </a:extLst>
          </p:cNvPr>
          <p:cNvSpPr/>
          <p:nvPr/>
        </p:nvSpPr>
        <p:spPr>
          <a:xfrm>
            <a:off x="4403005" y="216569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A0FDFF-CDC0-6515-2290-34F3AB744E52}"/>
              </a:ext>
            </a:extLst>
          </p:cNvPr>
          <p:cNvSpPr/>
          <p:nvPr/>
        </p:nvSpPr>
        <p:spPr>
          <a:xfrm>
            <a:off x="4403005" y="409889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FF61FF2-DCD7-AFF6-EF40-8F64DD575725}"/>
              </a:ext>
            </a:extLst>
          </p:cNvPr>
          <p:cNvSpPr/>
          <p:nvPr/>
        </p:nvSpPr>
        <p:spPr>
          <a:xfrm>
            <a:off x="3987904" y="3966068"/>
            <a:ext cx="305666" cy="741681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563696-C2C6-D6D2-72D3-AD5BC979907F}"/>
              </a:ext>
            </a:extLst>
          </p:cNvPr>
          <p:cNvSpPr txBox="1">
            <a:spLocks/>
          </p:cNvSpPr>
          <p:nvPr/>
        </p:nvSpPr>
        <p:spPr>
          <a:xfrm>
            <a:off x="6031771" y="3906983"/>
            <a:ext cx="2343269" cy="104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get predictions and evaluate metrics on</a:t>
            </a:r>
          </a:p>
          <a:p>
            <a:r>
              <a:rPr lang="en-US" sz="1400" dirty="0"/>
              <a:t>To </a:t>
            </a:r>
            <a:r>
              <a:rPr lang="en-US" sz="1400" dirty="0" err="1"/>
              <a:t>backtest</a:t>
            </a:r>
            <a:r>
              <a:rPr lang="en-US" sz="1400" dirty="0"/>
              <a:t> strategies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339371C-0E9B-516E-CA05-2AAF048E42FA}"/>
              </a:ext>
            </a:extLst>
          </p:cNvPr>
          <p:cNvSpPr txBox="1">
            <a:spLocks/>
          </p:cNvSpPr>
          <p:nvPr/>
        </p:nvSpPr>
        <p:spPr>
          <a:xfrm>
            <a:off x="5971395" y="1995002"/>
            <a:ext cx="2528507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do hyperparameter tuning of models</a:t>
            </a:r>
          </a:p>
          <a:p>
            <a:r>
              <a:rPr lang="en-US" sz="1400" dirty="0"/>
              <a:t>To fit on models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DE922-3042-6EF8-E1A3-FE711493418D}"/>
              </a:ext>
            </a:extLst>
          </p:cNvPr>
          <p:cNvSpPr/>
          <p:nvPr/>
        </p:nvSpPr>
        <p:spPr>
          <a:xfrm>
            <a:off x="320055" y="3567982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1 to 80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224433-CDBB-7443-ED16-997F91278E25}"/>
              </a:ext>
            </a:extLst>
          </p:cNvPr>
          <p:cNvSpPr/>
          <p:nvPr/>
        </p:nvSpPr>
        <p:spPr>
          <a:xfrm>
            <a:off x="320055" y="4493002"/>
            <a:ext cx="1993653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81 </a:t>
            </a:r>
            <a:r>
              <a:rPr lang="en-SG" dirty="0" err="1"/>
              <a:t>ro</a:t>
            </a:r>
            <a:r>
              <a:rPr lang="en-SG" dirty="0"/>
              <a:t> 100</a:t>
            </a:r>
          </a:p>
        </p:txBody>
      </p:sp>
    </p:spTree>
    <p:extLst>
      <p:ext uri="{BB962C8B-B14F-4D97-AF65-F5344CB8AC3E}">
        <p14:creationId xmlns:p14="http://schemas.microsoft.com/office/powerpoint/2010/main" val="62764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5B2E69-691C-BA37-7D12-072A3CBC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156" y="310124"/>
            <a:ext cx="2736000" cy="22233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Classification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6119374" cy="23463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imbalanced class (Top horse or Top3 horses)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F1 Score: </a:t>
            </a:r>
            <a:r>
              <a:rPr lang="en-US" sz="1400" dirty="0"/>
              <a:t>Harmonic mean of precision and recall,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PR-AUC: </a:t>
            </a:r>
            <a:r>
              <a:rPr lang="en-US" sz="1400" dirty="0"/>
              <a:t>Area under the Precision-Recall curve,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Recall/Sensitivity: </a:t>
            </a:r>
            <a:r>
              <a:rPr lang="en-US" sz="1400" dirty="0"/>
              <a:t>TP/(TP+FN), also known as True Positive Rate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Precision: </a:t>
            </a:r>
            <a:r>
              <a:rPr lang="en-US" sz="1400" dirty="0"/>
              <a:t>TP/(TP+FP), it can be interpreted as the percentage of bets we made correctly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We choose the Random Forest model as it had the best F1 and PR-AUC score. We also sacrifice Recall for Precision as we want to increase our bet win rate.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337081"/>
              </p:ext>
            </p:extLst>
          </p:nvPr>
        </p:nvGraphicFramePr>
        <p:xfrm>
          <a:off x="94335" y="3215924"/>
          <a:ext cx="6210239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8194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val="2599926523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CV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Gaussian 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SMOTE + 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CE6612F-8FE1-5048-6765-D624CCFBDD79}"/>
              </a:ext>
            </a:extLst>
          </p:cNvPr>
          <p:cNvSpPr/>
          <p:nvPr/>
        </p:nvSpPr>
        <p:spPr>
          <a:xfrm>
            <a:off x="8330630" y="2182832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TP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650967-C637-F7E3-523C-EDCE891759FA}"/>
              </a:ext>
            </a:extLst>
          </p:cNvPr>
          <p:cNvSpPr/>
          <p:nvPr/>
        </p:nvSpPr>
        <p:spPr>
          <a:xfrm>
            <a:off x="8330630" y="1234774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FP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D5BB3B-736A-9364-97BD-D6D9FCE6515A}"/>
              </a:ext>
            </a:extLst>
          </p:cNvPr>
          <p:cNvSpPr/>
          <p:nvPr/>
        </p:nvSpPr>
        <p:spPr>
          <a:xfrm>
            <a:off x="7256903" y="1234774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TN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B66C2B-C4E0-9350-476A-77D50CC67FCD}"/>
              </a:ext>
            </a:extLst>
          </p:cNvPr>
          <p:cNvSpPr/>
          <p:nvPr/>
        </p:nvSpPr>
        <p:spPr>
          <a:xfrm>
            <a:off x="7256902" y="2182832"/>
            <a:ext cx="346363" cy="1870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dirty="0">
                <a:solidFill>
                  <a:schemeClr val="bg1"/>
                </a:solidFill>
              </a:rPr>
              <a:t>FN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4C7BFC-F2B5-FB10-47A2-EDFE341E04D7}"/>
              </a:ext>
            </a:extLst>
          </p:cNvPr>
          <p:cNvSpPr/>
          <p:nvPr/>
        </p:nvSpPr>
        <p:spPr>
          <a:xfrm>
            <a:off x="7871204" y="1700436"/>
            <a:ext cx="521803" cy="40870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94335" y="4122517"/>
            <a:ext cx="6210239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00501A-8406-4025-D660-007753A2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56" y="2613761"/>
            <a:ext cx="2736000" cy="213044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1080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Regression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5751473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regression model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Root Mean Squared Error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RMSE, the lower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Generalization Error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We try to minimize the RMSE between the train and test set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Accuracy of prediction (Precision)</a:t>
            </a:r>
          </a:p>
          <a:p>
            <a:pPr lvl="1">
              <a:spcBef>
                <a:spcPts val="600"/>
              </a:spcBef>
            </a:pPr>
            <a:r>
              <a:rPr lang="en-US" sz="1400" dirty="0"/>
              <a:t>Based on timing predictions, we find the fastest horse (or Top 3 horses) for each race and check against the actual race results</a:t>
            </a:r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582541"/>
              </p:ext>
            </p:extLst>
          </p:nvPr>
        </p:nvGraphicFramePr>
        <p:xfrm>
          <a:off x="185200" y="3217327"/>
          <a:ext cx="84747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216">
                  <a:extLst>
                    <a:ext uri="{9D8B030D-6E8A-4147-A177-3AD203B41FA5}">
                      <a16:colId xmlns:a16="http://schemas.microsoft.com/office/drawing/2014/main" val="230509550"/>
                    </a:ext>
                  </a:extLst>
                </a:gridCol>
                <a:gridCol w="1165685">
                  <a:extLst>
                    <a:ext uri="{9D8B030D-6E8A-4147-A177-3AD203B41FA5}">
                      <a16:colId xmlns:a16="http://schemas.microsoft.com/office/drawing/2014/main" val="743604372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402336870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1277082478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234644081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val="710747244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Train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Generalization Error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Top1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Top3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4.213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0.392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KNN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4.048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4.168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2.964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err="1"/>
                        <a:t>RandomForest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8.325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LGBM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6.135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956752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FA20E8-052E-012E-3953-A905DA827A73}"/>
              </a:ext>
            </a:extLst>
          </p:cNvPr>
          <p:cNvSpPr/>
          <p:nvPr/>
        </p:nvSpPr>
        <p:spPr>
          <a:xfrm>
            <a:off x="185200" y="4639887"/>
            <a:ext cx="8474705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918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Feature Importance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28970" y="1082607"/>
            <a:ext cx="2779673" cy="29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Feature importance was done to help us understand the data, improve on our model and interpret the predictive power of the features. 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plot tells us that the performances of the horse and jockey in prior races are good predictors of whether the horse will come in first.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1D237-2FC9-4A7E-41D7-9E4430FE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83" y="1082607"/>
            <a:ext cx="5951002" cy="31984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87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SHAP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1" y="798587"/>
            <a:ext cx="4068144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The SHAP summary plot combines feature importance with feature effects.</a:t>
            </a:r>
          </a:p>
          <a:p>
            <a:r>
              <a:rPr lang="en-US" sz="1400" dirty="0"/>
              <a:t>Each point here is a Shapley value for a feature (y-axis) and an instance (x-axis)</a:t>
            </a:r>
          </a:p>
          <a:p>
            <a:r>
              <a:rPr lang="en-US" sz="1400" dirty="0" err="1"/>
              <a:t>Colour</a:t>
            </a:r>
            <a:r>
              <a:rPr lang="en-US" sz="1400" dirty="0"/>
              <a:t> represents the value of the feature from low to high</a:t>
            </a:r>
          </a:p>
          <a:p>
            <a:r>
              <a:rPr lang="en-US" sz="1400" dirty="0"/>
              <a:t>Overlapping points are stacked in y-axis direction to give a sense of distribution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Low recent rankings of the horse and jockey (in blue) increases the predicted class of the horse winning.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waterfall plot shows that having a recent rank of 2.75 will drastically increase the horse’s probability of winning.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52A0-5D4C-0345-DF9B-ECDAEEFA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40" y="216313"/>
            <a:ext cx="4502959" cy="21043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F0BEB4-B028-7DF7-2485-916E29EB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40" y="2622260"/>
            <a:ext cx="4502959" cy="23049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971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80982-4723-B0F1-BF35-1C433CA4D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4" y="1320086"/>
            <a:ext cx="3902885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FC1C7-81D9-6E2A-CC41-2F9518907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29" y="1320086"/>
            <a:ext cx="3990306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1 – Using Classification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when our prediction returns 1 for the </a:t>
            </a:r>
            <a:r>
              <a:rPr lang="en-US" sz="1400" u="sng" dirty="0">
                <a:solidFill>
                  <a:schemeClr val="bg1"/>
                </a:solidFill>
              </a:rPr>
              <a:t>top horse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07920"/>
            <a:ext cx="63406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model predicts 1 or 2 winners per race, but sometimes there is no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come from certain bets, as seen by the 2 spikes in the cumulative money plot.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709970" y="2936716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68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9C9FB587-CD1C-8D40-8BDC-A82DD04D7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476776"/>
              </p:ext>
            </p:extLst>
          </p:nvPr>
        </p:nvGraphicFramePr>
        <p:xfrm>
          <a:off x="6657109" y="3916218"/>
          <a:ext cx="2411953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472">
                  <a:extLst>
                    <a:ext uri="{9D8B030D-6E8A-4147-A177-3AD203B41FA5}">
                      <a16:colId xmlns:a16="http://schemas.microsoft.com/office/drawing/2014/main" val="4289278697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val="1871405075"/>
                    </a:ext>
                  </a:extLst>
                </a:gridCol>
                <a:gridCol w="828265">
                  <a:extLst>
                    <a:ext uri="{9D8B030D-6E8A-4147-A177-3AD203B41FA5}">
                      <a16:colId xmlns:a16="http://schemas.microsoft.com/office/drawing/2014/main" val="3352852133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42771141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SMOTE + RF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375.2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743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51350093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RFC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268.1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68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4480597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err="1">
                          <a:effectLst/>
                        </a:rPr>
                        <a:t>LogReg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23.0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32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80168949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>
                          <a:effectLst/>
                        </a:rPr>
                        <a:t>GNB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10.7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177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83885655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2422096" y="2936716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$268.1</a:t>
            </a:r>
          </a:p>
        </p:txBody>
      </p:sp>
    </p:spTree>
    <p:extLst>
      <p:ext uri="{BB962C8B-B14F-4D97-AF65-F5344CB8AC3E}">
        <p14:creationId xmlns:p14="http://schemas.microsoft.com/office/powerpoint/2010/main" val="319132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61EABF-FCB5-7689-26B7-083D3A0F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85" y="1320087"/>
            <a:ext cx="3885298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3BF25-182D-4FC3-4D93-B67326971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30" y="1320087"/>
            <a:ext cx="3902884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2 – Using Regression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for the </a:t>
            </a:r>
            <a:r>
              <a:rPr lang="en-US" sz="1400" u="sng" dirty="0">
                <a:solidFill>
                  <a:schemeClr val="bg1"/>
                </a:solidFill>
              </a:rPr>
              <a:t>fastest horse </a:t>
            </a:r>
            <a:r>
              <a:rPr lang="en-US" sz="1400" dirty="0">
                <a:solidFill>
                  <a:schemeClr val="bg1"/>
                </a:solidFill>
              </a:rPr>
              <a:t>in each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71F73-7EC8-5540-BD6B-1FABD3E1BEE2}"/>
              </a:ext>
            </a:extLst>
          </p:cNvPr>
          <p:cNvSpPr txBox="1"/>
          <p:nvPr/>
        </p:nvSpPr>
        <p:spPr>
          <a:xfrm>
            <a:off x="157085" y="3815553"/>
            <a:ext cx="62852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strategy ensures that at least one bet is made every race, but sometimes the model will predict similar race timings for a few horses in a single 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also come from two bets. We may also encounter long losing streaks.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3192F-FD08-F923-DE67-74C803B54290}"/>
              </a:ext>
            </a:extLst>
          </p:cNvPr>
          <p:cNvSpPr/>
          <p:nvPr/>
        </p:nvSpPr>
        <p:spPr>
          <a:xfrm>
            <a:off x="2124246" y="155237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$307.30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22491-00CB-1888-1961-ADEE629220FA}"/>
              </a:ext>
            </a:extLst>
          </p:cNvPr>
          <p:cNvSpPr/>
          <p:nvPr/>
        </p:nvSpPr>
        <p:spPr>
          <a:xfrm>
            <a:off x="6657109" y="155237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617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3D0ABE-0136-2D38-C876-0715E7465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04501"/>
              </p:ext>
            </p:extLst>
          </p:nvPr>
        </p:nvGraphicFramePr>
        <p:xfrm>
          <a:off x="6657109" y="3916218"/>
          <a:ext cx="2427960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9320">
                  <a:extLst>
                    <a:ext uri="{9D8B030D-6E8A-4147-A177-3AD203B41FA5}">
                      <a16:colId xmlns:a16="http://schemas.microsoft.com/office/drawing/2014/main" val="301681987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153413433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val="817358947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392900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Ridge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360.4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797978914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LGBM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307.3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617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99552641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KNN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237.6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480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683203056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RFR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-48.1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542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353818761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967D79-6E92-50DA-53D2-5468FF9B7B31}"/>
              </a:ext>
            </a:extLst>
          </p:cNvPr>
          <p:cNvCxnSpPr>
            <a:cxnSpLocks/>
          </p:cNvCxnSpPr>
          <p:nvPr/>
        </p:nvCxnSpPr>
        <p:spPr>
          <a:xfrm>
            <a:off x="491837" y="3527191"/>
            <a:ext cx="3637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9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Deployment – Build a Horse Race Prediction App</a:t>
            </a:r>
            <a:endParaRPr lang="en-US" sz="2800" dirty="0">
              <a:effectLst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28198-E1B4-D71C-526E-AE11BFC2A846}"/>
              </a:ext>
            </a:extLst>
          </p:cNvPr>
          <p:cNvSpPr txBox="1"/>
          <p:nvPr/>
        </p:nvSpPr>
        <p:spPr>
          <a:xfrm>
            <a:off x="157085" y="743171"/>
            <a:ext cx="8829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Imagine you are at a horse race, and you would like to know if you should bet on a certain horse.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Name: MOMENT OF POWER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Jockey: K </a:t>
            </a:r>
            <a:r>
              <a:rPr lang="en-US" sz="1400" dirty="0" err="1">
                <a:solidFill>
                  <a:schemeClr val="bg1"/>
                </a:solidFill>
              </a:rPr>
              <a:t>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Chiong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Draw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Winning Odds: 4.0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Race Distance: 1000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Ascot racecourse">
            <a:extLst>
              <a:ext uri="{FF2B5EF4-FFF2-40B4-BE49-F238E27FC236}">
                <a16:creationId xmlns:a16="http://schemas.microsoft.com/office/drawing/2014/main" id="{BDE1757C-516D-9848-5F14-5E91F712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12" y="1185269"/>
            <a:ext cx="5290851" cy="35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301B9-46A5-279C-808F-0240A26C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85" y="1075950"/>
            <a:ext cx="2816803" cy="39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3" y="6446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600199"/>
            <a:ext cx="8246070" cy="3318387"/>
          </a:xfrm>
        </p:spPr>
        <p:txBody>
          <a:bodyPr>
            <a:normAutofit/>
          </a:bodyPr>
          <a:lstStyle/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Gathering and Cleaning Data</a:t>
            </a:r>
          </a:p>
          <a:p>
            <a:r>
              <a:rPr lang="en-US" sz="1800" dirty="0"/>
              <a:t>EDA</a:t>
            </a:r>
          </a:p>
          <a:p>
            <a:r>
              <a:rPr lang="en-US" sz="1800" dirty="0"/>
              <a:t>Modelling</a:t>
            </a:r>
          </a:p>
          <a:p>
            <a:pPr lvl="1"/>
            <a:r>
              <a:rPr lang="en-US" sz="1800" dirty="0"/>
              <a:t>Models Used (Classification and Regression)</a:t>
            </a:r>
          </a:p>
          <a:p>
            <a:pPr lvl="1"/>
            <a:r>
              <a:rPr lang="en-US" sz="1800" dirty="0"/>
              <a:t>Evaluation Metrics</a:t>
            </a:r>
          </a:p>
          <a:p>
            <a:pPr lvl="1"/>
            <a:r>
              <a:rPr lang="en-US" sz="1800" dirty="0"/>
              <a:t>Feature Importance and SHAP</a:t>
            </a:r>
          </a:p>
          <a:p>
            <a:r>
              <a:rPr lang="en-US" sz="1800" dirty="0" err="1"/>
              <a:t>Backtesting</a:t>
            </a:r>
            <a:endParaRPr lang="en-US" sz="1800" dirty="0"/>
          </a:p>
          <a:p>
            <a:r>
              <a:rPr lang="en-US" sz="1800" dirty="0"/>
              <a:t>Deployment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Limitations of the model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Even though the </a:t>
            </a:r>
            <a:r>
              <a:rPr lang="en-US" sz="1400" dirty="0" err="1"/>
              <a:t>backtesting</a:t>
            </a:r>
            <a:r>
              <a:rPr lang="en-US" sz="1400" dirty="0"/>
              <a:t> results turned out much better than expected, it remains unclear how it would fare in the real world.</a:t>
            </a:r>
          </a:p>
          <a:p>
            <a:r>
              <a:rPr lang="en-US" sz="1400" dirty="0"/>
              <a:t>All the races in the test set were treated as a single race, instead of separate races.</a:t>
            </a:r>
          </a:p>
          <a:p>
            <a:r>
              <a:rPr lang="en-US" sz="1400" dirty="0"/>
              <a:t>In a live app, the results and information would have to updated quickly for the model to re-train and make predictions for the next race.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20482" name="Picture 2" descr="Horse Betting Bankroll: Tips To Keep Funds In Great Shape">
            <a:extLst>
              <a:ext uri="{FF2B5EF4-FFF2-40B4-BE49-F238E27FC236}">
                <a16:creationId xmlns:a16="http://schemas.microsoft.com/office/drawing/2014/main" id="{D3DDD444-8B49-C1D7-E0E4-31A0E5F8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00" y="266765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0A614C-4C58-D245-64D4-B245584969CC}"/>
              </a:ext>
            </a:extLst>
          </p:cNvPr>
          <p:cNvSpPr txBox="1">
            <a:spLocks/>
          </p:cNvSpPr>
          <p:nvPr/>
        </p:nvSpPr>
        <p:spPr>
          <a:xfrm>
            <a:off x="128970" y="2023190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ffectLst/>
              </a:rPr>
              <a:t>Future Improvements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6039CA-2F88-43EE-59C5-92A5B4FA1321}"/>
              </a:ext>
            </a:extLst>
          </p:cNvPr>
          <p:cNvSpPr txBox="1">
            <a:spLocks/>
          </p:cNvSpPr>
          <p:nvPr/>
        </p:nvSpPr>
        <p:spPr>
          <a:xfrm>
            <a:off x="185200" y="2703587"/>
            <a:ext cx="4850927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tweak and improve betting strategies</a:t>
            </a:r>
          </a:p>
          <a:p>
            <a:r>
              <a:rPr lang="en-US" sz="1400" dirty="0"/>
              <a:t>To try the model on a newer dataset to see if results still hold</a:t>
            </a:r>
          </a:p>
          <a:p>
            <a:r>
              <a:rPr lang="en-US" sz="1400" dirty="0"/>
              <a:t>Test out in other countries with horse racing (e.g. Singapore?)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033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647D65-D62B-C6FB-C2E1-2352561627B6}"/>
              </a:ext>
            </a:extLst>
          </p:cNvPr>
          <p:cNvSpPr txBox="1"/>
          <p:nvPr/>
        </p:nvSpPr>
        <p:spPr>
          <a:xfrm>
            <a:off x="353291" y="2340370"/>
            <a:ext cx="4585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Thank you!</a:t>
            </a:r>
            <a:endParaRPr lang="en-SG" sz="3600" b="1" dirty="0">
              <a:solidFill>
                <a:prstClr val="white"/>
              </a:solidFill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891" y="232014"/>
            <a:ext cx="6570407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0892" y="957363"/>
            <a:ext cx="4835236" cy="1273219"/>
          </a:xfrm>
        </p:spPr>
        <p:txBody>
          <a:bodyPr>
            <a:normAutofit/>
          </a:bodyPr>
          <a:lstStyle/>
          <a:p>
            <a:r>
              <a:rPr lang="en-US" sz="1400" dirty="0"/>
              <a:t>Inspired from the Bloomberg article in 2018 “The Gambler who Cracked the Horse-Racing code”</a:t>
            </a:r>
          </a:p>
          <a:p>
            <a:r>
              <a:rPr lang="en-US" sz="1400" dirty="0"/>
              <a:t>Bill </a:t>
            </a:r>
            <a:r>
              <a:rPr lang="en-US" sz="1400" dirty="0" err="1"/>
              <a:t>Benter</a:t>
            </a:r>
            <a:r>
              <a:rPr lang="en-US" sz="1400" dirty="0"/>
              <a:t> has made a billion dollars from horse betting</a:t>
            </a:r>
          </a:p>
          <a:p>
            <a:r>
              <a:rPr lang="en-US" sz="1400" dirty="0"/>
              <a:t>At its peak, his model factored in over 120 variables per horse, and earned an estimated </a:t>
            </a:r>
            <a:r>
              <a:rPr lang="en-US" sz="1400" b="1" dirty="0"/>
              <a:t>$100m per season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AD427-7565-5CD4-2380-8E76ECDE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44" y="110837"/>
            <a:ext cx="1956955" cy="273973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F9309B-7866-7F44-32A8-07EE511CD3ED}"/>
              </a:ext>
            </a:extLst>
          </p:cNvPr>
          <p:cNvSpPr txBox="1">
            <a:spLocks/>
          </p:cNvSpPr>
          <p:nvPr/>
        </p:nvSpPr>
        <p:spPr>
          <a:xfrm>
            <a:off x="200891" y="2391177"/>
            <a:ext cx="4835236" cy="127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Can we use machine learning models to predict horse race results and profit from them?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E53E933-302E-B9DA-801C-482A86180124}"/>
              </a:ext>
            </a:extLst>
          </p:cNvPr>
          <p:cNvSpPr txBox="1">
            <a:spLocks/>
          </p:cNvSpPr>
          <p:nvPr/>
        </p:nvSpPr>
        <p:spPr>
          <a:xfrm>
            <a:off x="325582" y="3160105"/>
            <a:ext cx="3034146" cy="1872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Consider the base case of betting on the horse with the lowest odds at every race</a:t>
            </a:r>
          </a:p>
          <a:p>
            <a:r>
              <a:rPr lang="en-US" sz="1400" b="1" dirty="0"/>
              <a:t>After 1800 races and placing $1 each time, we will still be making a net loss of $167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EB6D5-FE25-E0E0-9A14-EECBEE8CC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63" y="3004539"/>
            <a:ext cx="3334328" cy="20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55" y="339863"/>
            <a:ext cx="8246070" cy="76352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02" y="1103389"/>
            <a:ext cx="4279836" cy="331838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Hong Kong horse racing is the most popular spectator sport in the city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Happy Valley and Sha Tin welcomes more than 2.2m people in a season.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Total bets turnover for a weekend race can reach HK$1.5bn (~US$200m)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You can bet on racing most weeks of the year (Wednesdays at Happy Valley, Saturdays and Sundays at Sha Tin)</a:t>
            </a:r>
          </a:p>
        </p:txBody>
      </p:sp>
      <p:pic>
        <p:nvPicPr>
          <p:cNvPr id="1026" name="Picture 2" descr="Happy Valley Racecourse &amp; Races – Punters.com.au">
            <a:extLst>
              <a:ext uri="{FF2B5EF4-FFF2-40B4-BE49-F238E27FC236}">
                <a16:creationId xmlns:a16="http://schemas.microsoft.com/office/drawing/2014/main" id="{4A2DC2CC-8844-EFDE-410E-5D7124E5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84" y="-41564"/>
            <a:ext cx="7881883" cy="52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4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Dataset was obtained from Kaggle, courtesy of the Hong Kong Jockey Club</a:t>
            </a:r>
          </a:p>
          <a:p>
            <a:r>
              <a:rPr lang="en-US" sz="1400" dirty="0"/>
              <a:t>Contains more than 2000 races throughout the 2014-2017 racing seasons (~30,000 rows)</a:t>
            </a:r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68764E-58B6-6926-C97C-90F0A17CD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30728"/>
              </p:ext>
            </p:extLst>
          </p:nvPr>
        </p:nvGraphicFramePr>
        <p:xfrm>
          <a:off x="263236" y="1943412"/>
          <a:ext cx="867993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119">
                  <a:extLst>
                    <a:ext uri="{9D8B030D-6E8A-4147-A177-3AD203B41FA5}">
                      <a16:colId xmlns:a16="http://schemas.microsoft.com/office/drawing/2014/main" val="4237915753"/>
                    </a:ext>
                  </a:extLst>
                </a:gridCol>
                <a:gridCol w="6838814">
                  <a:extLst>
                    <a:ext uri="{9D8B030D-6E8A-4147-A177-3AD203B41FA5}">
                      <a16:colId xmlns:a16="http://schemas.microsoft.com/office/drawing/2014/main" val="3925973316"/>
                    </a:ext>
                  </a:extLst>
                </a:gridCol>
              </a:tblGrid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5580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Finishing 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Rank of the horse at race end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2814955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Number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Number of horse in a specific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8922006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English name of the horse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271506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Jockey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person who rides the horse (A jockey can ride different horses in different races)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0229744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Trainer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one who trains the horse (A trainer can train multiple horses)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77658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Actual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Extra weights carried by the horse to make the race more competitive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1824883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Declared horse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Weight of the horse on date of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15829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Draw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Starting position of the horse. Inner positions (smaller numbers) are usually advantageous.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405317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Win odds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multiplier on how much you will receive if you win the bet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168028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13E4DBB-92F0-96B3-FAF5-03F07374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02" y="261909"/>
            <a:ext cx="4418572" cy="15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What are some factors affecting a race outcome?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62325B-DB8E-FA48-1424-230172B2057A}"/>
              </a:ext>
            </a:extLst>
          </p:cNvPr>
          <p:cNvSpPr/>
          <p:nvPr/>
        </p:nvSpPr>
        <p:spPr>
          <a:xfrm>
            <a:off x="6720764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Horse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A0C131-48B9-955F-9D55-E414A77B8D15}"/>
              </a:ext>
            </a:extLst>
          </p:cNvPr>
          <p:cNvSpPr/>
          <p:nvPr/>
        </p:nvSpPr>
        <p:spPr>
          <a:xfrm>
            <a:off x="1470523" y="1539201"/>
            <a:ext cx="4793673" cy="2459184"/>
          </a:xfrm>
          <a:custGeom>
            <a:avLst/>
            <a:gdLst>
              <a:gd name="connsiteX0" fmla="*/ 1462050 w 4793673"/>
              <a:gd name="connsiteY0" fmla="*/ 465357 h 2459184"/>
              <a:gd name="connsiteX1" fmla="*/ 789707 w 4793673"/>
              <a:gd name="connsiteY1" fmla="*/ 1137700 h 2459184"/>
              <a:gd name="connsiteX2" fmla="*/ 789707 w 4793673"/>
              <a:gd name="connsiteY2" fmla="*/ 1321484 h 2459184"/>
              <a:gd name="connsiteX3" fmla="*/ 1462050 w 4793673"/>
              <a:gd name="connsiteY3" fmla="*/ 1993827 h 2459184"/>
              <a:gd name="connsiteX4" fmla="*/ 3331622 w 4793673"/>
              <a:gd name="connsiteY4" fmla="*/ 1993827 h 2459184"/>
              <a:gd name="connsiteX5" fmla="*/ 4003965 w 4793673"/>
              <a:gd name="connsiteY5" fmla="*/ 1321484 h 2459184"/>
              <a:gd name="connsiteX6" fmla="*/ 4003965 w 4793673"/>
              <a:gd name="connsiteY6" fmla="*/ 1137700 h 2459184"/>
              <a:gd name="connsiteX7" fmla="*/ 3331622 w 4793673"/>
              <a:gd name="connsiteY7" fmla="*/ 465357 h 2459184"/>
              <a:gd name="connsiteX8" fmla="*/ 1081746 w 4793673"/>
              <a:gd name="connsiteY8" fmla="*/ 0 h 2459184"/>
              <a:gd name="connsiteX9" fmla="*/ 3711927 w 4793673"/>
              <a:gd name="connsiteY9" fmla="*/ 0 h 2459184"/>
              <a:gd name="connsiteX10" fmla="*/ 4793673 w 4793673"/>
              <a:gd name="connsiteY10" fmla="*/ 1081746 h 2459184"/>
              <a:gd name="connsiteX11" fmla="*/ 4793673 w 4793673"/>
              <a:gd name="connsiteY11" fmla="*/ 1377438 h 2459184"/>
              <a:gd name="connsiteX12" fmla="*/ 3711927 w 4793673"/>
              <a:gd name="connsiteY12" fmla="*/ 2459184 h 2459184"/>
              <a:gd name="connsiteX13" fmla="*/ 1081746 w 4793673"/>
              <a:gd name="connsiteY13" fmla="*/ 2459184 h 2459184"/>
              <a:gd name="connsiteX14" fmla="*/ 0 w 4793673"/>
              <a:gd name="connsiteY14" fmla="*/ 1377438 h 2459184"/>
              <a:gd name="connsiteX15" fmla="*/ 0 w 4793673"/>
              <a:gd name="connsiteY15" fmla="*/ 1081746 h 2459184"/>
              <a:gd name="connsiteX16" fmla="*/ 1081746 w 4793673"/>
              <a:gd name="connsiteY16" fmla="*/ 0 h 245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93673" h="2459184">
                <a:moveTo>
                  <a:pt x="1462050" y="465357"/>
                </a:moveTo>
                <a:cubicBezTo>
                  <a:pt x="1090725" y="465357"/>
                  <a:pt x="789707" y="766375"/>
                  <a:pt x="789707" y="1137700"/>
                </a:cubicBezTo>
                <a:lnTo>
                  <a:pt x="789707" y="1321484"/>
                </a:lnTo>
                <a:cubicBezTo>
                  <a:pt x="789707" y="1692809"/>
                  <a:pt x="1090725" y="1993827"/>
                  <a:pt x="1462050" y="1993827"/>
                </a:cubicBezTo>
                <a:lnTo>
                  <a:pt x="3331622" y="1993827"/>
                </a:lnTo>
                <a:cubicBezTo>
                  <a:pt x="3702947" y="1993827"/>
                  <a:pt x="4003965" y="1692809"/>
                  <a:pt x="4003965" y="1321484"/>
                </a:cubicBezTo>
                <a:lnTo>
                  <a:pt x="4003965" y="1137700"/>
                </a:lnTo>
                <a:cubicBezTo>
                  <a:pt x="4003965" y="766375"/>
                  <a:pt x="3702947" y="465357"/>
                  <a:pt x="3331622" y="465357"/>
                </a:cubicBezTo>
                <a:close/>
                <a:moveTo>
                  <a:pt x="1081746" y="0"/>
                </a:moveTo>
                <a:lnTo>
                  <a:pt x="3711927" y="0"/>
                </a:lnTo>
                <a:cubicBezTo>
                  <a:pt x="4309359" y="0"/>
                  <a:pt x="4793673" y="484314"/>
                  <a:pt x="4793673" y="1081746"/>
                </a:cubicBezTo>
                <a:lnTo>
                  <a:pt x="4793673" y="1377438"/>
                </a:lnTo>
                <a:cubicBezTo>
                  <a:pt x="4793673" y="1974870"/>
                  <a:pt x="4309359" y="2459184"/>
                  <a:pt x="3711927" y="2459184"/>
                </a:cubicBezTo>
                <a:lnTo>
                  <a:pt x="1081746" y="2459184"/>
                </a:lnTo>
                <a:cubicBezTo>
                  <a:pt x="484314" y="2459184"/>
                  <a:pt x="0" y="1974870"/>
                  <a:pt x="0" y="1377438"/>
                </a:cubicBezTo>
                <a:lnTo>
                  <a:pt x="0" y="1081746"/>
                </a:lnTo>
                <a:cubicBezTo>
                  <a:pt x="0" y="484314"/>
                  <a:pt x="484314" y="0"/>
                  <a:pt x="1081746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8FFA86-78F4-3A60-E2FB-E3850970F9B9}"/>
              </a:ext>
            </a:extLst>
          </p:cNvPr>
          <p:cNvCxnSpPr>
            <a:stCxn id="14" idx="7"/>
          </p:cNvCxnSpPr>
          <p:nvPr/>
        </p:nvCxnSpPr>
        <p:spPr>
          <a:xfrm flipV="1">
            <a:off x="4802145" y="2001982"/>
            <a:ext cx="2062782" cy="257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5A0180A-1A81-4A0C-67A2-40F9DA5C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14970" y="1158471"/>
            <a:ext cx="646023" cy="646023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B3538F-AD9A-486F-B5B0-9882A1C9FD79}"/>
              </a:ext>
            </a:extLst>
          </p:cNvPr>
          <p:cNvCxnSpPr>
            <a:cxnSpLocks/>
          </p:cNvCxnSpPr>
          <p:nvPr/>
        </p:nvCxnSpPr>
        <p:spPr>
          <a:xfrm>
            <a:off x="4959926" y="3416375"/>
            <a:ext cx="0" cy="6703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8B7E24-3546-7DB6-0667-95E457097D53}"/>
              </a:ext>
            </a:extLst>
          </p:cNvPr>
          <p:cNvSpPr/>
          <p:nvPr/>
        </p:nvSpPr>
        <p:spPr>
          <a:xfrm>
            <a:off x="4572000" y="418634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Distance of the race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D791FC-6AB2-DA59-EF86-71F136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41" y="3079046"/>
            <a:ext cx="476250" cy="47625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4A7FEB-C64A-73DB-2F70-60902C87FCEC}"/>
              </a:ext>
            </a:extLst>
          </p:cNvPr>
          <p:cNvSpPr/>
          <p:nvPr/>
        </p:nvSpPr>
        <p:spPr>
          <a:xfrm>
            <a:off x="6977284" y="150893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Jockey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B7E93B-AFAE-5AFE-DAC4-7B91AA71C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265" y="3297584"/>
            <a:ext cx="476250" cy="4762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E4797A0-AA8A-6E31-5E20-8F39DC878BFF}"/>
              </a:ext>
            </a:extLst>
          </p:cNvPr>
          <p:cNvSpPr/>
          <p:nvPr/>
        </p:nvSpPr>
        <p:spPr>
          <a:xfrm>
            <a:off x="6895518" y="384678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Quality of Trainer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B77236-AAEC-C91C-6387-CFA740C38667}"/>
              </a:ext>
            </a:extLst>
          </p:cNvPr>
          <p:cNvSpPr/>
          <p:nvPr/>
        </p:nvSpPr>
        <p:spPr>
          <a:xfrm>
            <a:off x="3131336" y="320528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Condition of the ground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C4CEBB-2EFA-67CE-DF61-2E9EDAFE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18" y="2132312"/>
            <a:ext cx="323321" cy="32332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7A2311-4965-4DF4-F847-B39A3A8205FF}"/>
              </a:ext>
            </a:extLst>
          </p:cNvPr>
          <p:cNvSpPr/>
          <p:nvPr/>
        </p:nvSpPr>
        <p:spPr>
          <a:xfrm>
            <a:off x="6864927" y="2129894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Handicap Weights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2220DC-061C-BAAA-FA94-EC1FA8BE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73" y="1132980"/>
            <a:ext cx="290946" cy="2909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6CD5263-FF22-B444-82C9-40A8363C5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73" y="1285380"/>
            <a:ext cx="290946" cy="290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441B857-8F0D-FBC6-39EC-13A105F2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73" y="1437780"/>
            <a:ext cx="290946" cy="29094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3899A3A-B0DC-9D73-D3C4-D1F554A113FE}"/>
              </a:ext>
            </a:extLst>
          </p:cNvPr>
          <p:cNvSpPr/>
          <p:nvPr/>
        </p:nvSpPr>
        <p:spPr>
          <a:xfrm>
            <a:off x="1216626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Recent form of the Horse/Jockey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8184192-57BE-7AB5-8D3A-2AC79BE9E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819" y="4019302"/>
            <a:ext cx="505051" cy="505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0B1875-BE97-2ED4-BC8D-022A7DCB2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443" y="4108250"/>
            <a:ext cx="505051" cy="505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935E3C-7416-F179-F4DA-2936D8FC2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67" y="4197197"/>
            <a:ext cx="505051" cy="505051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B9AF3BA-1FB1-2301-A39C-8E17011FEB60}"/>
              </a:ext>
            </a:extLst>
          </p:cNvPr>
          <p:cNvSpPr/>
          <p:nvPr/>
        </p:nvSpPr>
        <p:spPr>
          <a:xfrm>
            <a:off x="149752" y="412281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Crowd at the horse track?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A4F91FE-9701-E4B9-523E-FDB224B0615D}"/>
              </a:ext>
            </a:extLst>
          </p:cNvPr>
          <p:cNvSpPr/>
          <p:nvPr/>
        </p:nvSpPr>
        <p:spPr>
          <a:xfrm>
            <a:off x="171450" y="21783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Draw number</a:t>
            </a: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id="{E7299BDA-8CB1-690A-4DE0-65BC6B9745F2}"/>
              </a:ext>
            </a:extLst>
          </p:cNvPr>
          <p:cNvSpPr/>
          <p:nvPr/>
        </p:nvSpPr>
        <p:spPr>
          <a:xfrm>
            <a:off x="797684" y="2754901"/>
            <a:ext cx="219578" cy="289879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5AE53A8-D764-47A1-B115-AD9F499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601" y="2034166"/>
            <a:ext cx="1684819" cy="112380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C9BD77D-0FED-6D55-6FF2-44A1C0A65F52}"/>
              </a:ext>
            </a:extLst>
          </p:cNvPr>
          <p:cNvSpPr/>
          <p:nvPr/>
        </p:nvSpPr>
        <p:spPr>
          <a:xfrm>
            <a:off x="3867359" y="861535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Weather/</a:t>
            </a:r>
          </a:p>
          <a:p>
            <a:pPr algn="ctr"/>
            <a:r>
              <a:rPr lang="en-SG" sz="1400" dirty="0"/>
              <a:t>Temperature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2938441-F994-4A93-2A27-31262BDA7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587" y="795017"/>
            <a:ext cx="440756" cy="4407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B06AB3-E4FB-0422-8628-AEF3FB573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965" y="1110340"/>
            <a:ext cx="423021" cy="4230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36B7EEB-00F8-9126-31D2-C888068866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4790" y="752523"/>
            <a:ext cx="411220" cy="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Create 3 more new variables to take into account the recent form of the horse, the jockey and the trainer</a:t>
            </a:r>
          </a:p>
          <a:p>
            <a:r>
              <a:rPr lang="en-US" sz="1400" dirty="0"/>
              <a:t>There is a high correlation between recent performance and the outcome of a race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5368B264-01BA-8572-3FCD-87C347197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73095"/>
              </p:ext>
            </p:extLst>
          </p:nvPr>
        </p:nvGraphicFramePr>
        <p:xfrm>
          <a:off x="98560" y="2057401"/>
          <a:ext cx="3495156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5746">
                  <a:extLst>
                    <a:ext uri="{9D8B030D-6E8A-4147-A177-3AD203B41FA5}">
                      <a16:colId xmlns:a16="http://schemas.microsoft.com/office/drawing/2014/main" val="1893866980"/>
                    </a:ext>
                  </a:extLst>
                </a:gridCol>
                <a:gridCol w="421060">
                  <a:extLst>
                    <a:ext uri="{9D8B030D-6E8A-4147-A177-3AD203B41FA5}">
                      <a16:colId xmlns:a16="http://schemas.microsoft.com/office/drawing/2014/main" val="3655072370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4091696832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2998370394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val="358512288"/>
                    </a:ext>
                  </a:extLst>
                </a:gridCol>
                <a:gridCol w="662070">
                  <a:extLst>
                    <a:ext uri="{9D8B030D-6E8A-4147-A177-3AD203B41FA5}">
                      <a16:colId xmlns:a16="http://schemas.microsoft.com/office/drawing/2014/main" val="59175422"/>
                    </a:ext>
                  </a:extLst>
                </a:gridCol>
                <a:gridCol w="591968">
                  <a:extLst>
                    <a:ext uri="{9D8B030D-6E8A-4147-A177-3AD203B41FA5}">
                      <a16:colId xmlns:a16="http://schemas.microsoft.com/office/drawing/2014/main" val="1979830934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Finishing Position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Positions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542895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86268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7695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6929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9863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C758450-9837-36B9-7276-0EA63C35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737" y="124694"/>
            <a:ext cx="3944263" cy="23940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D6F920-83D8-633B-7FA1-7F962C7C0148}"/>
              </a:ext>
            </a:extLst>
          </p:cNvPr>
          <p:cNvSpPr/>
          <p:nvPr/>
        </p:nvSpPr>
        <p:spPr>
          <a:xfrm>
            <a:off x="5299364" y="235957"/>
            <a:ext cx="1046018" cy="2174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C2EF1-696C-B0D7-89BB-3AAB5A8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37" y="2695585"/>
            <a:ext cx="3944263" cy="21890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846B1F3-DD27-85AB-3E05-5BAF1B365258}"/>
              </a:ext>
            </a:extLst>
          </p:cNvPr>
          <p:cNvSpPr/>
          <p:nvPr/>
        </p:nvSpPr>
        <p:spPr>
          <a:xfrm rot="2459234">
            <a:off x="2766399" y="2994093"/>
            <a:ext cx="422563" cy="17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4C2196C-1C01-D83B-AA54-248DF4816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73818"/>
              </p:ext>
            </p:extLst>
          </p:nvPr>
        </p:nvGraphicFramePr>
        <p:xfrm>
          <a:off x="4358187" y="2057400"/>
          <a:ext cx="654282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54282">
                  <a:extLst>
                    <a:ext uri="{9D8B030D-6E8A-4147-A177-3AD203B41FA5}">
                      <a16:colId xmlns:a16="http://schemas.microsoft.com/office/drawing/2014/main" val="3602879570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</a:t>
                      </a:r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63464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03089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057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67511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20255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D64C5E1C-4707-E63C-DD9F-356374861FD4}"/>
              </a:ext>
            </a:extLst>
          </p:cNvPr>
          <p:cNvSpPr/>
          <p:nvPr/>
        </p:nvSpPr>
        <p:spPr>
          <a:xfrm>
            <a:off x="3392436" y="3395701"/>
            <a:ext cx="1190761" cy="527583"/>
          </a:xfrm>
          <a:prstGeom prst="rightArrow">
            <a:avLst>
              <a:gd name="adj1" fmla="val 62598"/>
              <a:gd name="adj2" fmla="val 51260"/>
            </a:avLst>
          </a:prstGeom>
          <a:solidFill>
            <a:schemeClr val="bg2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tx1"/>
                </a:solidFill>
              </a:rPr>
              <a:t>Mean of recent performances</a:t>
            </a:r>
          </a:p>
        </p:txBody>
      </p:sp>
    </p:spTree>
    <p:extLst>
      <p:ext uri="{BB962C8B-B14F-4D97-AF65-F5344CB8AC3E}">
        <p14:creationId xmlns:p14="http://schemas.microsoft.com/office/powerpoint/2010/main" val="232120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EDA – Primer into HK Horse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5041" y="3083782"/>
            <a:ext cx="4523268" cy="180687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Most common to have </a:t>
            </a:r>
            <a:r>
              <a:rPr lang="en-US" sz="1400" b="1" dirty="0"/>
              <a:t>12 or 14 horses per race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Lower odds</a:t>
            </a:r>
            <a:r>
              <a:rPr lang="en-US" sz="1400" dirty="0"/>
              <a:t> are given for </a:t>
            </a:r>
            <a:r>
              <a:rPr lang="en-US" sz="1400" b="1" dirty="0"/>
              <a:t>better performing horses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Races follow a </a:t>
            </a:r>
            <a:r>
              <a:rPr lang="en-US" sz="1400" b="1" dirty="0"/>
              <a:t>handicap system</a:t>
            </a:r>
            <a:r>
              <a:rPr lang="en-US" sz="1400" dirty="0"/>
              <a:t>. Horses with better recent performances are given a </a:t>
            </a:r>
            <a:r>
              <a:rPr lang="en-US" sz="1400" b="1" dirty="0"/>
              <a:t>smaller horse number and additional weights </a:t>
            </a:r>
            <a:r>
              <a:rPr lang="en-US" sz="1400" dirty="0"/>
              <a:t>to carry to make races more competitive.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1B4B58-4434-5AA4-48F7-20B24D35A0AF}"/>
              </a:ext>
            </a:extLst>
          </p:cNvPr>
          <p:cNvSpPr txBox="1">
            <a:spLocks/>
          </p:cNvSpPr>
          <p:nvPr/>
        </p:nvSpPr>
        <p:spPr>
          <a:xfrm>
            <a:off x="3112262" y="2474987"/>
            <a:ext cx="2879300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6DF97B-AD62-6D96-8D1C-8420A02A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1" y="2956503"/>
            <a:ext cx="3672000" cy="20181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DFB4AE-5B87-0293-DCC3-E8953566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1" y="747100"/>
            <a:ext cx="3672000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F06EAE-0C89-14EE-9730-36EBB127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412" y="747100"/>
            <a:ext cx="3776388" cy="20754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236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5ED0B0A-9A96-C706-807F-BC174501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0" y="794146"/>
            <a:ext cx="2885325" cy="162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965A8CF-4663-E519-56F8-F097CB24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85" y="2302888"/>
            <a:ext cx="4160878" cy="21736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EE78C-828A-64B3-9441-0A556910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13" y="2529500"/>
            <a:ext cx="3525863" cy="19377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54007A3-A968-8192-8271-1288348E8DF0}"/>
              </a:ext>
            </a:extLst>
          </p:cNvPr>
          <p:cNvSpPr txBox="1">
            <a:spLocks/>
          </p:cNvSpPr>
          <p:nvPr/>
        </p:nvSpPr>
        <p:spPr>
          <a:xfrm>
            <a:off x="128970" y="111263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ffectLst/>
              </a:rPr>
              <a:t>EDA – Primer into HK Horse Racing</a:t>
            </a:r>
            <a:endParaRPr lang="en-US" sz="2800" b="1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D68900-950F-25B2-B968-0BDE3C284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275" y="794146"/>
            <a:ext cx="2424598" cy="1618556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BC9610A-E202-5D44-7174-D3740C54E633}"/>
              </a:ext>
            </a:extLst>
          </p:cNvPr>
          <p:cNvSpPr txBox="1">
            <a:spLocks/>
          </p:cNvSpPr>
          <p:nvPr/>
        </p:nvSpPr>
        <p:spPr>
          <a:xfrm>
            <a:off x="5798075" y="1166065"/>
            <a:ext cx="2940128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Draws refer to the starting position and smaller numbers are advantageous as they correspond to the inner lanes.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21C1472-7466-5B00-68B4-B9BED99A94D1}"/>
              </a:ext>
            </a:extLst>
          </p:cNvPr>
          <p:cNvSpPr txBox="1">
            <a:spLocks/>
          </p:cNvSpPr>
          <p:nvPr/>
        </p:nvSpPr>
        <p:spPr>
          <a:xfrm>
            <a:off x="225460" y="4441455"/>
            <a:ext cx="8571094" cy="9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Race horses start racing at </a:t>
            </a:r>
            <a:r>
              <a:rPr lang="en-US" sz="1400" b="1" dirty="0"/>
              <a:t>2-3 years old </a:t>
            </a:r>
            <a:r>
              <a:rPr lang="en-US" sz="1400" dirty="0"/>
              <a:t>and generally have a short career lifespan (less than 3 years). </a:t>
            </a:r>
          </a:p>
          <a:p>
            <a:pPr marL="0" indent="0">
              <a:buNone/>
            </a:pPr>
            <a:r>
              <a:rPr lang="en-US" sz="1400" dirty="0"/>
              <a:t>Jockeys have longer careers. Two of the most successful jockeys shown here are Joao Moreira and Zac Purton.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7AB6741-5764-16FE-42D5-F7CDCEDB43C7}"/>
              </a:ext>
            </a:extLst>
          </p:cNvPr>
          <p:cNvSpPr/>
          <p:nvPr/>
        </p:nvSpPr>
        <p:spPr>
          <a:xfrm>
            <a:off x="6952723" y="2971792"/>
            <a:ext cx="521803" cy="40870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E67485-5F28-3708-EB07-F061B50BD4E8}"/>
              </a:ext>
            </a:extLst>
          </p:cNvPr>
          <p:cNvSpPr/>
          <p:nvPr/>
        </p:nvSpPr>
        <p:spPr>
          <a:xfrm>
            <a:off x="7624669" y="2421683"/>
            <a:ext cx="521804" cy="30073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19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1672</Words>
  <Application>Microsoft Office PowerPoint</Application>
  <PresentationFormat>On-screen Show (16:9)</PresentationFormat>
  <Paragraphs>368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DSIF5 Capstone Project Horse Race Prediction</vt:lpstr>
      <vt:lpstr>Agenda</vt:lpstr>
      <vt:lpstr>Problem Statement</vt:lpstr>
      <vt:lpstr>Background</vt:lpstr>
      <vt:lpstr>Data Processing</vt:lpstr>
      <vt:lpstr>What are some factors affecting a race outcome?</vt:lpstr>
      <vt:lpstr>Feature Engineering</vt:lpstr>
      <vt:lpstr>EDA – Primer into HK Horse Racing</vt:lpstr>
      <vt:lpstr>PowerPoint Presentation</vt:lpstr>
      <vt:lpstr>Modelling - Overview</vt:lpstr>
      <vt:lpstr>Modelling – Getting X and y</vt:lpstr>
      <vt:lpstr>Modelling – Train Test Split</vt:lpstr>
      <vt:lpstr>Modelling – Classification</vt:lpstr>
      <vt:lpstr>Modelling – Regression</vt:lpstr>
      <vt:lpstr>Evaluation – Feature Importance</vt:lpstr>
      <vt:lpstr>Evaluation – SHAP</vt:lpstr>
      <vt:lpstr>Backtesting Strategy 1 – Using Classification Prediction</vt:lpstr>
      <vt:lpstr>Backtesting Strategy 2 – Using Regression Prediction</vt:lpstr>
      <vt:lpstr>Deployment – Build a Horse Race Prediction App</vt:lpstr>
      <vt:lpstr>Limitations of the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2022-10-21T03:29:22Z</dcterms:modified>
</cp:coreProperties>
</file>